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1864" r:id="rId2"/>
    <p:sldId id="1786" r:id="rId3"/>
    <p:sldId id="1758" r:id="rId4"/>
    <p:sldId id="1865" r:id="rId5"/>
    <p:sldId id="1858" r:id="rId6"/>
    <p:sldId id="1862" r:id="rId7"/>
    <p:sldId id="1861" r:id="rId8"/>
    <p:sldId id="1800" r:id="rId9"/>
    <p:sldId id="18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84AA"/>
    <a:srgbClr val="A58FC2"/>
    <a:srgbClr val="092C63"/>
    <a:srgbClr val="EAA437"/>
    <a:srgbClr val="BF2DC0"/>
    <a:srgbClr val="DE8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8"/>
    <p:restoredTop sz="83687"/>
  </p:normalViewPr>
  <p:slideViewPr>
    <p:cSldViewPr snapToGrid="0" snapToObjects="1">
      <p:cViewPr>
        <p:scale>
          <a:sx n="72" d="100"/>
          <a:sy n="72" d="100"/>
        </p:scale>
        <p:origin x="832" y="896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8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5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6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1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2/25/19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1.emf"/><Relationship Id="rId7" Type="http://schemas.openxmlformats.org/officeDocument/2006/relationships/image" Target="../media/image7.emf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11.tiff"/><Relationship Id="rId5" Type="http://schemas.openxmlformats.org/officeDocument/2006/relationships/image" Target="../media/image3.emf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2.emf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1526-CBFE-1F45-A4F0-8097F67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92EA-D9DA-7540-AF07-B353AB267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 are due by midnight tonight (two pages)</a:t>
            </a:r>
          </a:p>
          <a:p>
            <a:pPr lvl="1"/>
            <a:r>
              <a:rPr lang="en-US" dirty="0"/>
              <a:t>Email to instructors </a:t>
            </a:r>
          </a:p>
          <a:p>
            <a:pPr lvl="1"/>
            <a:r>
              <a:rPr lang="en-US" dirty="0"/>
              <a:t>We will send feedback by next week</a:t>
            </a:r>
          </a:p>
          <a:p>
            <a:r>
              <a:rPr lang="en-US" dirty="0"/>
              <a:t>In class proposal presentations on Monday 3/11 (two weeks)</a:t>
            </a:r>
          </a:p>
          <a:p>
            <a:pPr lvl="1"/>
            <a:r>
              <a:rPr lang="en-US" dirty="0"/>
              <a:t>4 minutes each</a:t>
            </a:r>
          </a:p>
          <a:p>
            <a:pPr lvl="1"/>
            <a:r>
              <a:rPr lang="en-US" dirty="0"/>
              <a:t>Presentations should </a:t>
            </a:r>
            <a:r>
              <a:rPr lang="en-US" i="1" dirty="0"/>
              <a:t>briefly</a:t>
            </a:r>
            <a:r>
              <a:rPr lang="en-US" dirty="0"/>
              <a:t> answer the following questions </a:t>
            </a:r>
          </a:p>
          <a:p>
            <a:pPr lvl="2"/>
            <a:r>
              <a:rPr lang="en-US" dirty="0"/>
              <a:t>What is the problem and why is it important</a:t>
            </a:r>
          </a:p>
          <a:p>
            <a:pPr lvl="2"/>
            <a:r>
              <a:rPr lang="en-US" dirty="0"/>
              <a:t>What are the key limitations of previous work</a:t>
            </a:r>
          </a:p>
          <a:p>
            <a:pPr lvl="2"/>
            <a:r>
              <a:rPr lang="en-US" dirty="0"/>
              <a:t>What is your proposed approach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8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4381" y="1633399"/>
            <a:ext cx="12005247" cy="2642836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0" b="1" dirty="0" err="1">
                <a:latin typeface="Century Gothic" panose="020B0502020202020204" pitchFamily="34" charset="0"/>
              </a:rPr>
              <a:t>AutoML</a:t>
            </a:r>
            <a:br>
              <a:rPr lang="en-US" sz="7200" b="1" dirty="0">
                <a:latin typeface="Century Gothic" panose="020B0502020202020204" pitchFamily="34" charset="0"/>
              </a:rPr>
            </a:br>
            <a:r>
              <a:rPr lang="en-US" sz="6700" dirty="0">
                <a:latin typeface="Century Gothic" panose="020B0502020202020204" pitchFamily="34" charset="0"/>
              </a:rPr>
              <a:t>“</a:t>
            </a:r>
            <a:r>
              <a:rPr lang="en-US" sz="6700" i="1" dirty="0">
                <a:latin typeface="Century Gothic" panose="020B0502020202020204" pitchFamily="34" charset="0"/>
              </a:rPr>
              <a:t>Democratizing</a:t>
            </a:r>
            <a:r>
              <a:rPr lang="en-US" sz="6700" dirty="0">
                <a:latin typeface="Century Gothic" panose="020B0502020202020204" pitchFamily="34" charset="0"/>
              </a:rPr>
              <a:t> ML”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F8E272C-280C-3F45-AF26-2B12D58E0431}"/>
              </a:ext>
            </a:extLst>
          </p:cNvPr>
          <p:cNvSpPr txBox="1">
            <a:spLocks/>
          </p:cNvSpPr>
          <p:nvPr/>
        </p:nvSpPr>
        <p:spPr bwMode="auto">
          <a:xfrm>
            <a:off x="4699312" y="4736040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400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cs typeface="Calibri" panose="020F0502020204030204" pitchFamily="34" charset="0"/>
              </a:rPr>
              <a:t>jegonzal@cs.berkeley.edu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4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130678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130678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130678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329837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329837"/>
            <a:ext cx="220146" cy="2078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96433" y="719829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Machine Learning Lifecycle</a:t>
            </a:r>
            <a:endParaRPr lang="en-US" sz="5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6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5982FA-955C-7641-BA32-1CCEEC7327FA}"/>
              </a:ext>
            </a:extLst>
          </p:cNvPr>
          <p:cNvSpPr/>
          <p:nvPr/>
        </p:nvSpPr>
        <p:spPr>
          <a:xfrm>
            <a:off x="3540034" y="3963247"/>
            <a:ext cx="8255532" cy="9233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0F20A9-823E-974A-82D4-EFD42B39A1EE}"/>
              </a:ext>
            </a:extLst>
          </p:cNvPr>
          <p:cNvSpPr/>
          <p:nvPr/>
        </p:nvSpPr>
        <p:spPr>
          <a:xfrm>
            <a:off x="3540033" y="2392751"/>
            <a:ext cx="8255533" cy="9233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33" y="1248062"/>
            <a:ext cx="7218680" cy="4374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8763" y="866991"/>
            <a:ext cx="4911358" cy="43740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4402" y="866991"/>
            <a:ext cx="9404167" cy="43740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7873" y="1248062"/>
            <a:ext cx="421227" cy="397639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1384" y="1248062"/>
            <a:ext cx="421227" cy="39763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-622920" y="-1334501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Machine Learning Lifecycle</a:t>
            </a:r>
            <a:endParaRPr lang="en-US" sz="54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92F5F-5647-9040-8CB8-820F94AB24F8}"/>
              </a:ext>
            </a:extLst>
          </p:cNvPr>
          <p:cNvSpPr txBox="1"/>
          <p:nvPr/>
        </p:nvSpPr>
        <p:spPr>
          <a:xfrm>
            <a:off x="8889092" y="2623583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A6981-A978-D44B-807A-A0AB988B13D1}"/>
              </a:ext>
            </a:extLst>
          </p:cNvPr>
          <p:cNvSpPr txBox="1"/>
          <p:nvPr/>
        </p:nvSpPr>
        <p:spPr>
          <a:xfrm>
            <a:off x="7722687" y="4229937"/>
            <a:ext cx="377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Model Design &amp; Training</a:t>
            </a:r>
          </a:p>
        </p:txBody>
      </p:sp>
    </p:spTree>
    <p:extLst>
      <p:ext uri="{BB962C8B-B14F-4D97-AF65-F5344CB8AC3E}">
        <p14:creationId xmlns:p14="http://schemas.microsoft.com/office/powerpoint/2010/main" val="291371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4AA29B-683F-124A-BD93-5F7A045E5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85104"/>
              </p:ext>
            </p:extLst>
          </p:nvPr>
        </p:nvGraphicFramePr>
        <p:xfrm>
          <a:off x="935267" y="2032415"/>
          <a:ext cx="1353788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447">
                  <a:extLst>
                    <a:ext uri="{9D8B030D-6E8A-4147-A177-3AD203B41FA5}">
                      <a16:colId xmlns:a16="http://schemas.microsoft.com/office/drawing/2014/main" val="1401110602"/>
                    </a:ext>
                  </a:extLst>
                </a:gridCol>
                <a:gridCol w="338447">
                  <a:extLst>
                    <a:ext uri="{9D8B030D-6E8A-4147-A177-3AD203B41FA5}">
                      <a16:colId xmlns:a16="http://schemas.microsoft.com/office/drawing/2014/main" val="911574370"/>
                    </a:ext>
                  </a:extLst>
                </a:gridCol>
                <a:gridCol w="338447">
                  <a:extLst>
                    <a:ext uri="{9D8B030D-6E8A-4147-A177-3AD203B41FA5}">
                      <a16:colId xmlns:a16="http://schemas.microsoft.com/office/drawing/2014/main" val="2444574970"/>
                    </a:ext>
                  </a:extLst>
                </a:gridCol>
                <a:gridCol w="338447">
                  <a:extLst>
                    <a:ext uri="{9D8B030D-6E8A-4147-A177-3AD203B41FA5}">
                      <a16:colId xmlns:a16="http://schemas.microsoft.com/office/drawing/2014/main" val="3764146652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847918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60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414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84734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8D56E3-078A-CE4C-913B-D2DDC5ED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01613"/>
              </p:ext>
            </p:extLst>
          </p:nvPr>
        </p:nvGraphicFramePr>
        <p:xfrm>
          <a:off x="1352554" y="2320721"/>
          <a:ext cx="1514765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2953">
                  <a:extLst>
                    <a:ext uri="{9D8B030D-6E8A-4147-A177-3AD203B41FA5}">
                      <a16:colId xmlns:a16="http://schemas.microsoft.com/office/drawing/2014/main" val="896374987"/>
                    </a:ext>
                  </a:extLst>
                </a:gridCol>
                <a:gridCol w="302953">
                  <a:extLst>
                    <a:ext uri="{9D8B030D-6E8A-4147-A177-3AD203B41FA5}">
                      <a16:colId xmlns:a16="http://schemas.microsoft.com/office/drawing/2014/main" val="2075123392"/>
                    </a:ext>
                  </a:extLst>
                </a:gridCol>
                <a:gridCol w="302953">
                  <a:extLst>
                    <a:ext uri="{9D8B030D-6E8A-4147-A177-3AD203B41FA5}">
                      <a16:colId xmlns:a16="http://schemas.microsoft.com/office/drawing/2014/main" val="3131645764"/>
                    </a:ext>
                  </a:extLst>
                </a:gridCol>
                <a:gridCol w="302953">
                  <a:extLst>
                    <a:ext uri="{9D8B030D-6E8A-4147-A177-3AD203B41FA5}">
                      <a16:colId xmlns:a16="http://schemas.microsoft.com/office/drawing/2014/main" val="2084969493"/>
                    </a:ext>
                  </a:extLst>
                </a:gridCol>
                <a:gridCol w="302953">
                  <a:extLst>
                    <a:ext uri="{9D8B030D-6E8A-4147-A177-3AD203B41FA5}">
                      <a16:colId xmlns:a16="http://schemas.microsoft.com/office/drawing/2014/main" val="132365997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76077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3283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147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4715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610E04-F2B7-6043-8238-B9125C91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64108"/>
              </p:ext>
            </p:extLst>
          </p:nvPr>
        </p:nvGraphicFramePr>
        <p:xfrm>
          <a:off x="1768190" y="2861906"/>
          <a:ext cx="135378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62">
                  <a:extLst>
                    <a:ext uri="{9D8B030D-6E8A-4147-A177-3AD203B41FA5}">
                      <a16:colId xmlns:a16="http://schemas.microsoft.com/office/drawing/2014/main" val="1270625439"/>
                    </a:ext>
                  </a:extLst>
                </a:gridCol>
                <a:gridCol w="451262">
                  <a:extLst>
                    <a:ext uri="{9D8B030D-6E8A-4147-A177-3AD203B41FA5}">
                      <a16:colId xmlns:a16="http://schemas.microsoft.com/office/drawing/2014/main" val="1400889524"/>
                    </a:ext>
                  </a:extLst>
                </a:gridCol>
                <a:gridCol w="451262">
                  <a:extLst>
                    <a:ext uri="{9D8B030D-6E8A-4147-A177-3AD203B41FA5}">
                      <a16:colId xmlns:a16="http://schemas.microsoft.com/office/drawing/2014/main" val="1671443276"/>
                    </a:ext>
                  </a:extLst>
                </a:gridCol>
              </a:tblGrid>
              <a:tr h="3653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638232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591182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781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35EAE9-9DBA-184B-A286-F5925A6013C0}"/>
              </a:ext>
            </a:extLst>
          </p:cNvPr>
          <p:cNvSpPr txBox="1"/>
          <p:nvPr/>
        </p:nvSpPr>
        <p:spPr>
          <a:xfrm>
            <a:off x="1247319" y="404012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3A9B9CF-B8EE-4047-B825-437F6EAEEBF8}"/>
              </a:ext>
            </a:extLst>
          </p:cNvPr>
          <p:cNvSpPr/>
          <p:nvPr/>
        </p:nvSpPr>
        <p:spPr>
          <a:xfrm>
            <a:off x="3589995" y="2936098"/>
            <a:ext cx="819397" cy="4058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F180345-F020-B349-8B65-EBE1BD76D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49380"/>
              </p:ext>
            </p:extLst>
          </p:nvPr>
        </p:nvGraphicFramePr>
        <p:xfrm>
          <a:off x="4877412" y="2340286"/>
          <a:ext cx="1732942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2280">
                  <a:extLst>
                    <a:ext uri="{9D8B030D-6E8A-4147-A177-3AD203B41FA5}">
                      <a16:colId xmlns:a16="http://schemas.microsoft.com/office/drawing/2014/main" val="1401110602"/>
                    </a:ext>
                  </a:extLst>
                </a:gridCol>
                <a:gridCol w="423554">
                  <a:extLst>
                    <a:ext uri="{9D8B030D-6E8A-4147-A177-3AD203B41FA5}">
                      <a16:colId xmlns:a16="http://schemas.microsoft.com/office/drawing/2014/main" val="911574370"/>
                    </a:ext>
                  </a:extLst>
                </a:gridCol>
                <a:gridCol w="423554">
                  <a:extLst>
                    <a:ext uri="{9D8B030D-6E8A-4147-A177-3AD203B41FA5}">
                      <a16:colId xmlns:a16="http://schemas.microsoft.com/office/drawing/2014/main" val="2444574970"/>
                    </a:ext>
                  </a:extLst>
                </a:gridCol>
                <a:gridCol w="423554">
                  <a:extLst>
                    <a:ext uri="{9D8B030D-6E8A-4147-A177-3AD203B41FA5}">
                      <a16:colId xmlns:a16="http://schemas.microsoft.com/office/drawing/2014/main" val="3764146652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847918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660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414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4734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ED9F981-FB8A-A145-B35E-580C24F79A63}"/>
              </a:ext>
            </a:extLst>
          </p:cNvPr>
          <p:cNvSpPr txBox="1"/>
          <p:nvPr/>
        </p:nvSpPr>
        <p:spPr>
          <a:xfrm>
            <a:off x="4950525" y="4040128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7E6E3F2-9D95-3B49-9111-8CCD14892D72}"/>
              </a:ext>
            </a:extLst>
          </p:cNvPr>
          <p:cNvSpPr/>
          <p:nvPr/>
        </p:nvSpPr>
        <p:spPr>
          <a:xfrm>
            <a:off x="6964353" y="2936098"/>
            <a:ext cx="655191" cy="4058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162347-B46E-634C-A69F-45BC710F7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536072"/>
              </p:ext>
            </p:extLst>
          </p:nvPr>
        </p:nvGraphicFramePr>
        <p:xfrm>
          <a:off x="7973543" y="2320721"/>
          <a:ext cx="3478975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8680">
                  <a:extLst>
                    <a:ext uri="{9D8B030D-6E8A-4147-A177-3AD203B41FA5}">
                      <a16:colId xmlns:a16="http://schemas.microsoft.com/office/drawing/2014/main" val="14011106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911574370"/>
                    </a:ext>
                  </a:extLst>
                </a:gridCol>
                <a:gridCol w="978218">
                  <a:extLst>
                    <a:ext uri="{9D8B030D-6E8A-4147-A177-3AD203B41FA5}">
                      <a16:colId xmlns:a16="http://schemas.microsoft.com/office/drawing/2014/main" val="2444574970"/>
                    </a:ext>
                  </a:extLst>
                </a:gridCol>
                <a:gridCol w="687197">
                  <a:extLst>
                    <a:ext uri="{9D8B030D-6E8A-4147-A177-3AD203B41FA5}">
                      <a16:colId xmlns:a16="http://schemas.microsoft.com/office/drawing/2014/main" val="3764146652"/>
                    </a:ext>
                  </a:extLst>
                </a:gridCol>
              </a:tblGrid>
              <a:tr h="20257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 </a:t>
                      </a:r>
                      <a:r>
                        <a:rPr lang="en-US" baseline="0" dirty="0"/>
                        <a:t>/ </a:t>
                      </a: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Sin(X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OH(X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847918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66090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41483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38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473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EB2C6BA-EA35-8346-8B49-77481B632464}"/>
              </a:ext>
            </a:extLst>
          </p:cNvPr>
          <p:cNvSpPr txBox="1"/>
          <p:nvPr/>
        </p:nvSpPr>
        <p:spPr>
          <a:xfrm>
            <a:off x="8252790" y="4036105"/>
            <a:ext cx="292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Transformed Training Data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A397F65-FB99-7046-882E-30D19485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799"/>
            <a:ext cx="10515600" cy="1325563"/>
          </a:xfrm>
        </p:spPr>
        <p:txBody>
          <a:bodyPr/>
          <a:lstStyle/>
          <a:p>
            <a:r>
              <a:rPr lang="en-US" dirty="0"/>
              <a:t>Model Development: </a:t>
            </a:r>
            <a:r>
              <a:rPr lang="en-US" b="1" dirty="0"/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0C7E-74A6-074C-A17D-437AE93235CF}"/>
              </a:ext>
            </a:extLst>
          </p:cNvPr>
          <p:cNvSpPr txBox="1"/>
          <p:nvPr/>
        </p:nvSpPr>
        <p:spPr>
          <a:xfrm>
            <a:off x="1065047" y="4688826"/>
            <a:ext cx="63850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Requires substantial domain expertise:</a:t>
            </a:r>
          </a:p>
          <a:p>
            <a:pPr marL="927100" indent="-457200">
              <a:buFont typeface="Wingdings" pitchFamily="2" charset="2"/>
              <a:buChar char="Ø"/>
            </a:pPr>
            <a:r>
              <a:rPr lang="en-US" sz="2800" dirty="0"/>
              <a:t>Where are the data?</a:t>
            </a:r>
          </a:p>
          <a:p>
            <a:pPr marL="927100" indent="-457200">
              <a:buFont typeface="Wingdings" pitchFamily="2" charset="2"/>
              <a:buChar char="Ø"/>
            </a:pPr>
            <a:r>
              <a:rPr lang="en-US" sz="2800" dirty="0"/>
              <a:t>What do the columns mean?</a:t>
            </a:r>
          </a:p>
          <a:p>
            <a:pPr marL="927100" indent="-457200">
              <a:buFont typeface="Wingdings" pitchFamily="2" charset="2"/>
              <a:buChar char="Ø"/>
            </a:pPr>
            <a:r>
              <a:rPr lang="en-US" sz="2800" dirty="0"/>
              <a:t>How should they be coded?</a:t>
            </a:r>
          </a:p>
        </p:txBody>
      </p:sp>
    </p:spTree>
    <p:extLst>
      <p:ext uri="{BB962C8B-B14F-4D97-AF65-F5344CB8AC3E}">
        <p14:creationId xmlns:p14="http://schemas.microsoft.com/office/powerpoint/2010/main" val="423394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053F-A416-A948-B244-D74C47B8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7" y="236538"/>
            <a:ext cx="10515600" cy="1325563"/>
          </a:xfrm>
        </p:spPr>
        <p:txBody>
          <a:bodyPr/>
          <a:lstStyle/>
          <a:p>
            <a:r>
              <a:rPr lang="en-US" dirty="0"/>
              <a:t>Andrej </a:t>
            </a:r>
            <a:r>
              <a:rPr lang="en-US" dirty="0" err="1"/>
              <a:t>Karpathy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AA320-7882-4A41-BD0F-48F363DE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8" y="1316092"/>
            <a:ext cx="10258425" cy="55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9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7A397F65-FB99-7046-882E-30D19485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" y="109658"/>
            <a:ext cx="11220450" cy="1325563"/>
          </a:xfrm>
        </p:spPr>
        <p:txBody>
          <a:bodyPr/>
          <a:lstStyle/>
          <a:p>
            <a:r>
              <a:rPr lang="en-US" dirty="0"/>
              <a:t>Model Development: </a:t>
            </a:r>
            <a:r>
              <a:rPr lang="en-US" b="1" dirty="0"/>
              <a:t>Design and Training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7DAB85-78A6-D34C-9D06-A704247F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83" y="2380452"/>
            <a:ext cx="2980491" cy="643515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CBDC94C-51EE-B746-BD1C-DAE939E815AC}"/>
              </a:ext>
            </a:extLst>
          </p:cNvPr>
          <p:cNvSpPr/>
          <p:nvPr/>
        </p:nvSpPr>
        <p:spPr>
          <a:xfrm>
            <a:off x="5151505" y="1435221"/>
            <a:ext cx="2840589" cy="716108"/>
          </a:xfrm>
          <a:prstGeom prst="wedgeRoundRectCallout">
            <a:avLst>
              <a:gd name="adj1" fmla="val -40952"/>
              <a:gd name="adj2" fmla="val 106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Parameters are</a:t>
            </a:r>
          </a:p>
          <a:p>
            <a:pPr algn="ctr"/>
            <a:r>
              <a:rPr lang="en-US" dirty="0"/>
              <a:t>”fit” during training.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0F04702D-9F65-E44D-B89A-81F20D833863}"/>
              </a:ext>
            </a:extLst>
          </p:cNvPr>
          <p:cNvSpPr/>
          <p:nvPr/>
        </p:nvSpPr>
        <p:spPr>
          <a:xfrm>
            <a:off x="3306548" y="3420498"/>
            <a:ext cx="2097189" cy="716108"/>
          </a:xfrm>
          <a:prstGeom prst="wedgeRoundRectCallout">
            <a:avLst>
              <a:gd name="adj1" fmla="val 28466"/>
              <a:gd name="adj2" fmla="val -9742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Kind of Model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BA6B6BA-714D-1D4C-84DF-E47788A7EEAF}"/>
              </a:ext>
            </a:extLst>
          </p:cNvPr>
          <p:cNvSpPr/>
          <p:nvPr/>
        </p:nvSpPr>
        <p:spPr>
          <a:xfrm>
            <a:off x="5656082" y="3360099"/>
            <a:ext cx="2336010" cy="776507"/>
          </a:xfrm>
          <a:prstGeom prst="wedgeRoundRectCallout">
            <a:avLst>
              <a:gd name="adj1" fmla="val -44430"/>
              <a:gd name="adj2" fmla="val -8223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Hyper-Parameters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240B7-37E8-494F-9287-F8F8B6907125}"/>
              </a:ext>
            </a:extLst>
          </p:cNvPr>
          <p:cNvSpPr txBox="1"/>
          <p:nvPr/>
        </p:nvSpPr>
        <p:spPr>
          <a:xfrm>
            <a:off x="4055144" y="25318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Model: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B7AC5D-6B3C-094D-8C84-CC832ADB4227}"/>
              </a:ext>
            </a:extLst>
          </p:cNvPr>
          <p:cNvCxnSpPr/>
          <p:nvPr/>
        </p:nvCxnSpPr>
        <p:spPr>
          <a:xfrm>
            <a:off x="5543556" y="3360099"/>
            <a:ext cx="0" cy="328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FFF7AC-0C8D-1546-B751-EA528C416A94}"/>
              </a:ext>
            </a:extLst>
          </p:cNvPr>
          <p:cNvSpPr txBox="1"/>
          <p:nvPr/>
        </p:nvSpPr>
        <p:spPr>
          <a:xfrm>
            <a:off x="695331" y="4933193"/>
            <a:ext cx="24545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Linear Model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SVM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Decision Tree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Random Forrest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B0F080-A2ED-D64C-8BF9-E1A0629EF31C}"/>
              </a:ext>
            </a:extLst>
          </p:cNvPr>
          <p:cNvSpPr txBox="1"/>
          <p:nvPr/>
        </p:nvSpPr>
        <p:spPr>
          <a:xfrm>
            <a:off x="3132531" y="4933192"/>
            <a:ext cx="21387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Conv. Net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Recurrent Net.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Auto Encoder.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Graph Net.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06DBBF-8748-E445-A2DE-37581F0319A0}"/>
              </a:ext>
            </a:extLst>
          </p:cNvPr>
          <p:cNvSpPr txBox="1"/>
          <p:nvPr/>
        </p:nvSpPr>
        <p:spPr>
          <a:xfrm>
            <a:off x="565840" y="451272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Models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18465-0A43-3141-903D-645E4D7BB84F}"/>
              </a:ext>
            </a:extLst>
          </p:cNvPr>
          <p:cNvSpPr txBox="1"/>
          <p:nvPr/>
        </p:nvSpPr>
        <p:spPr>
          <a:xfrm>
            <a:off x="2995260" y="451272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2E982A-302B-1345-A2E6-8263CAF25C42}"/>
              </a:ext>
            </a:extLst>
          </p:cNvPr>
          <p:cNvSpPr txBox="1"/>
          <p:nvPr/>
        </p:nvSpPr>
        <p:spPr>
          <a:xfrm>
            <a:off x="5789842" y="4707232"/>
            <a:ext cx="29642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Regularization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Batch size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Structural Parameters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Hidden Units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Activations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2000" dirty="0"/>
              <a:t>Layer design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F0E17E-2477-F746-9C43-65924F8940B9}"/>
              </a:ext>
            </a:extLst>
          </p:cNvPr>
          <p:cNvSpPr/>
          <p:nvPr/>
        </p:nvSpPr>
        <p:spPr>
          <a:xfrm>
            <a:off x="8890402" y="4710087"/>
            <a:ext cx="23360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Training Alg.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/>
              <a:t>Learning 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Parallelism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3FDD44-DBCF-984B-B7F8-6B9E9FA6D6F3}"/>
              </a:ext>
            </a:extLst>
          </p:cNvPr>
          <p:cNvSpPr txBox="1"/>
          <p:nvPr/>
        </p:nvSpPr>
        <p:spPr>
          <a:xfrm>
            <a:off x="8890402" y="5815227"/>
            <a:ext cx="332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Tuned using Hyper-Parameter Search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F85B9-A495-4743-B8C8-9CF4AE0DD7B4}"/>
              </a:ext>
            </a:extLst>
          </p:cNvPr>
          <p:cNvSpPr txBox="1"/>
          <p:nvPr/>
        </p:nvSpPr>
        <p:spPr>
          <a:xfrm>
            <a:off x="343201" y="3429594"/>
            <a:ext cx="2685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Tuned Using</a:t>
            </a:r>
          </a:p>
          <a:p>
            <a:r>
              <a:rPr lang="en-US" sz="2400" dirty="0"/>
              <a:t>Expert Knowledge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1331BB-D8AB-BC4D-83B4-4DC54397CF02}"/>
              </a:ext>
            </a:extLst>
          </p:cNvPr>
          <p:cNvSpPr txBox="1"/>
          <p:nvPr/>
        </p:nvSpPr>
        <p:spPr>
          <a:xfrm>
            <a:off x="5656082" y="43367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2E749D-D0A2-5C41-98B0-1ABDF8E5531F}"/>
              </a:ext>
            </a:extLst>
          </p:cNvPr>
          <p:cNvSpPr txBox="1"/>
          <p:nvPr/>
        </p:nvSpPr>
        <p:spPr>
          <a:xfrm>
            <a:off x="8886096" y="4336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63212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" y="436285"/>
            <a:ext cx="6172801" cy="3740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6675" y="509573"/>
            <a:ext cx="5102860" cy="4544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979" y="509573"/>
            <a:ext cx="9770851" cy="4544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6645" y="905502"/>
            <a:ext cx="437652" cy="4131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4885" y="905502"/>
            <a:ext cx="437652" cy="4131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AD97A9-0947-324A-B20D-5F18217ADC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0739" y="3694912"/>
            <a:ext cx="2057139" cy="1136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3247" y="7196304"/>
            <a:ext cx="2138049" cy="113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237" y="5721461"/>
            <a:ext cx="2138049" cy="1136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4B3DC-8981-0049-B5B5-C4F902C803F3}"/>
              </a:ext>
            </a:extLst>
          </p:cNvPr>
          <p:cNvSpPr txBox="1"/>
          <p:nvPr/>
        </p:nvSpPr>
        <p:spPr>
          <a:xfrm>
            <a:off x="5813766" y="402160"/>
            <a:ext cx="462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4135-7B99-7444-89B0-775DCAD0F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012" y="4748501"/>
            <a:ext cx="2057139" cy="2057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64A09-E44C-2541-8FAC-8BC381CFE8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2008" y="4389002"/>
            <a:ext cx="15621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68CD-37D5-7348-8794-4E02893B4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2140" y="2796386"/>
            <a:ext cx="1759698" cy="936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C1B6-4F7C-D14F-8E8F-E6D443472B4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704" y="4732001"/>
            <a:ext cx="2823825" cy="56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81B46-75CE-FD41-9B75-7F10C694FB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0686" y="1865094"/>
            <a:ext cx="3859981" cy="80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C2766-5A35-8547-BDB9-AB8E49EA24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3299" y="2904716"/>
            <a:ext cx="957719" cy="860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566F1-EBD4-644A-A060-DF943B03EDC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681" y="5684402"/>
            <a:ext cx="2550984" cy="870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F1242-B482-B445-80B4-AFABFBEC44C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0823" y="4403903"/>
            <a:ext cx="22987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E7572-B2B2-3B44-9D12-80A7AFC1D090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158" y="6007643"/>
            <a:ext cx="1955800" cy="5641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A02D0-9776-EE42-93C9-8C54DA14802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0400" y="997425"/>
            <a:ext cx="1770234" cy="17702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94B5F-ECE4-C943-A1D4-0A06190B7AB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60" y="5381606"/>
            <a:ext cx="2474292" cy="1299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8CBEE-C992-8245-9CAD-E176A51F7729}"/>
              </a:ext>
            </a:extLst>
          </p:cNvPr>
          <p:cNvSpPr txBox="1"/>
          <p:nvPr/>
        </p:nvSpPr>
        <p:spPr>
          <a:xfrm>
            <a:off x="6499421" y="1430236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prep. and feature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87CFE-A9AD-FE4D-A83B-29262B23EC6C}"/>
              </a:ext>
            </a:extLst>
          </p:cNvPr>
          <p:cNvSpPr txBox="1"/>
          <p:nvPr/>
        </p:nvSpPr>
        <p:spPr>
          <a:xfrm>
            <a:off x="258282" y="4569891"/>
            <a:ext cx="309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Model design and Training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9C771-7FCD-C148-95D8-24D21246672A}"/>
              </a:ext>
            </a:extLst>
          </p:cNvPr>
          <p:cNvCxnSpPr/>
          <p:nvPr/>
        </p:nvCxnSpPr>
        <p:spPr>
          <a:xfrm>
            <a:off x="-199375" y="4239118"/>
            <a:ext cx="12715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65C92D-CDB0-5A48-AC6A-C7A58485D8DC}"/>
              </a:ext>
            </a:extLst>
          </p:cNvPr>
          <p:cNvCxnSpPr>
            <a:cxnSpLocks/>
          </p:cNvCxnSpPr>
          <p:nvPr/>
        </p:nvCxnSpPr>
        <p:spPr>
          <a:xfrm>
            <a:off x="6348946" y="1325490"/>
            <a:ext cx="0" cy="291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CCF0137-45B4-9342-923C-310A31FD2B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79010" y="2998753"/>
            <a:ext cx="1819432" cy="5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4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81A0-7AF3-AD4F-8A2E-583BA49C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dirty="0"/>
              <a:t>Systems Research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F4D6-6789-524C-AC0B-97DF4AC75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data collection and preparation</a:t>
            </a:r>
          </a:p>
          <a:p>
            <a:pPr lvl="1"/>
            <a:r>
              <a:rPr lang="en-US" dirty="0"/>
              <a:t>Automatic data discovery</a:t>
            </a:r>
          </a:p>
          <a:p>
            <a:pPr lvl="1"/>
            <a:r>
              <a:rPr lang="en-US" dirty="0"/>
              <a:t>Distributed data processing, esp. for image and video data</a:t>
            </a:r>
          </a:p>
          <a:p>
            <a:pPr lvl="1"/>
            <a:r>
              <a:rPr lang="en-US" dirty="0"/>
              <a:t>Data cleaning and schema driven auto-featurization</a:t>
            </a:r>
          </a:p>
          <a:p>
            <a:r>
              <a:rPr lang="en-US" dirty="0"/>
              <a:t>Accelerate model selection and hyper-parameter search</a:t>
            </a:r>
          </a:p>
          <a:p>
            <a:pPr lvl="1"/>
            <a:r>
              <a:rPr lang="en-US" dirty="0"/>
              <a:t>Parallel and distributed execution</a:t>
            </a:r>
          </a:p>
          <a:p>
            <a:pPr lvl="1"/>
            <a:r>
              <a:rPr lang="en-US" dirty="0"/>
              <a:t>Data and feature caching across training runs</a:t>
            </a:r>
          </a:p>
          <a:p>
            <a:r>
              <a:rPr lang="en-US" dirty="0"/>
              <a:t>Provenance </a:t>
            </a:r>
          </a:p>
          <a:p>
            <a:pPr lvl="1"/>
            <a:r>
              <a:rPr lang="en-US" dirty="0"/>
              <a:t>Track previous model development to inform future decisions</a:t>
            </a:r>
          </a:p>
          <a:p>
            <a:pPr lvl="1"/>
            <a:r>
              <a:rPr lang="en-US" dirty="0"/>
              <a:t>Connect errors in production with decisions in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866786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22330</TotalTime>
  <Words>292</Words>
  <Application>Microsoft Macintosh PowerPoint</Application>
  <PresentationFormat>Widescreen</PresentationFormat>
  <Paragraphs>86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Helvetica Neue</vt:lpstr>
      <vt:lpstr>Helvetica Neue Light</vt:lpstr>
      <vt:lpstr>Wingdings</vt:lpstr>
      <vt:lpstr>1_Office Theme</vt:lpstr>
      <vt:lpstr>Logistics</vt:lpstr>
      <vt:lpstr>AutoML “Democratizing ML”</vt:lpstr>
      <vt:lpstr>PowerPoint Presentation</vt:lpstr>
      <vt:lpstr>PowerPoint Presentation</vt:lpstr>
      <vt:lpstr>Model Development: Data Preparation</vt:lpstr>
      <vt:lpstr>Andrej Karpathy</vt:lpstr>
      <vt:lpstr>Model Development: Design and Training</vt:lpstr>
      <vt:lpstr>PowerPoint Presentation</vt:lpstr>
      <vt:lpstr>Systems Research Opportunities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Joseph Gonzalez</cp:lastModifiedBy>
  <cp:revision>499</cp:revision>
  <cp:lastPrinted>2018-04-18T21:10:00Z</cp:lastPrinted>
  <dcterms:created xsi:type="dcterms:W3CDTF">2016-06-11T00:34:45Z</dcterms:created>
  <dcterms:modified xsi:type="dcterms:W3CDTF">2019-02-25T17:29:54Z</dcterms:modified>
</cp:coreProperties>
</file>